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85" r:id="rId12"/>
    <p:sldId id="266" r:id="rId13"/>
    <p:sldId id="267" r:id="rId14"/>
    <p:sldId id="268" r:id="rId15"/>
    <p:sldId id="269" r:id="rId16"/>
    <p:sldId id="270" r:id="rId17"/>
    <p:sldId id="271" r:id="rId18"/>
    <p:sldId id="273" r:id="rId19"/>
    <p:sldId id="274" r:id="rId20"/>
    <p:sldId id="275" r:id="rId21"/>
    <p:sldId id="276" r:id="rId22"/>
    <p:sldId id="277" r:id="rId23"/>
    <p:sldId id="278" r:id="rId24"/>
    <p:sldId id="279" r:id="rId25"/>
    <p:sldId id="280" r:id="rId26"/>
    <p:sldId id="281" r:id="rId27"/>
    <p:sldId id="282"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F88B94-5F25-4050-9EFE-58EA2E4A603D}" type="datetimeFigureOut">
              <a:rPr lang="en-US" smtClean="0"/>
              <a:pPr/>
              <a:t>7/19/2011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7B687-8FEE-480F-AEFF-0E2A1815E05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7B687-8FEE-480F-AEFF-0E2A1815E05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8" name="Espace réservé du pied de page 4"/>
          <p:cNvSpPr>
            <a:spLocks noGrp="1"/>
          </p:cNvSpPr>
          <p:nvPr>
            <p:ph type="ftr" sz="quarter" idx="11"/>
          </p:nvPr>
        </p:nvSpPr>
        <p:spPr/>
        <p:txBody>
          <a:bodyPr/>
          <a:lstStyle>
            <a:lvl1pPr>
              <a:defRPr/>
            </a:lvl1pPr>
          </a:lstStyle>
          <a:p>
            <a:endParaRPr lang="en-US"/>
          </a:p>
        </p:txBody>
      </p:sp>
      <p:sp>
        <p:nvSpPr>
          <p:cNvPr id="9"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4" name="Espace réservé du pied de page 4"/>
          <p:cNvSpPr>
            <a:spLocks noGrp="1"/>
          </p:cNvSpPr>
          <p:nvPr>
            <p:ph type="ftr" sz="quarter" idx="11"/>
          </p:nvPr>
        </p:nvSpPr>
        <p:spPr/>
        <p:txBody>
          <a:bodyPr/>
          <a:lstStyle>
            <a:lvl1pPr>
              <a:defRPr/>
            </a:lvl1pPr>
          </a:lstStyle>
          <a:p>
            <a:endParaRPr lang="en-US"/>
          </a:p>
        </p:txBody>
      </p:sp>
      <p:sp>
        <p:nvSpPr>
          <p:cNvPr id="5"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3" name="Espace réservé du pied de page 4"/>
          <p:cNvSpPr>
            <a:spLocks noGrp="1"/>
          </p:cNvSpPr>
          <p:nvPr>
            <p:ph type="ftr" sz="quarter" idx="11"/>
          </p:nvPr>
        </p:nvSpPr>
        <p:spPr/>
        <p:txBody>
          <a:bodyPr/>
          <a:lstStyle>
            <a:lvl1pPr>
              <a:defRPr/>
            </a:lvl1pPr>
          </a:lstStyle>
          <a:p>
            <a:endParaRPr lang="en-US"/>
          </a:p>
        </p:txBody>
      </p:sp>
      <p:sp>
        <p:nvSpPr>
          <p:cNvPr id="4"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6412F2E2-B732-4E10-96A5-480487B2A727}" type="datetimeFigureOut">
              <a:rPr lang="en-US" smtClean="0"/>
              <a:pPr/>
              <a:t>7/19/2011</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9B4D0919-8A4E-45AE-8489-D6F43FF6FA2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fld id="{6412F2E2-B732-4E10-96A5-480487B2A727}" type="datetimeFigureOut">
              <a:rPr lang="en-US" smtClean="0"/>
              <a:pPr/>
              <a:t>7/19/2011</a:t>
            </a:fld>
            <a:endParaRPr lang="en-US"/>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endParaRPr lang="en-US"/>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fld id="{9B4D0919-8A4E-45AE-8489-D6F43FF6FA2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lstStyle/>
          <a:p>
            <a:r>
              <a:rPr lang="en-US" dirty="0" smtClean="0">
                <a:solidFill>
                  <a:schemeClr val="bg1"/>
                </a:solidFill>
                <a:latin typeface="Antique" pitchFamily="2" charset="0"/>
              </a:rPr>
              <a:t>Canadian Composer:</a:t>
            </a:r>
            <a:br>
              <a:rPr lang="en-US" dirty="0" smtClean="0">
                <a:solidFill>
                  <a:schemeClr val="bg1"/>
                </a:solidFill>
                <a:latin typeface="Antique" pitchFamily="2" charset="0"/>
              </a:rPr>
            </a:br>
            <a:r>
              <a:rPr lang="en-US" dirty="0" smtClean="0">
                <a:solidFill>
                  <a:schemeClr val="bg1"/>
                </a:solidFill>
                <a:latin typeface="Antique" pitchFamily="2" charset="0"/>
              </a:rPr>
              <a:t>Wade Hemsworth</a:t>
            </a:r>
            <a:endParaRPr lang="en-US" dirty="0">
              <a:solidFill>
                <a:schemeClr val="bg1"/>
              </a:solidFill>
              <a:latin typeface="Antique" pitchFamily="2" charset="0"/>
            </a:endParaRPr>
          </a:p>
        </p:txBody>
      </p:sp>
      <p:sp>
        <p:nvSpPr>
          <p:cNvPr id="3" name="Subtitle 2"/>
          <p:cNvSpPr>
            <a:spLocks noGrp="1"/>
          </p:cNvSpPr>
          <p:nvPr>
            <p:ph type="subTitle" idx="1"/>
          </p:nvPr>
        </p:nvSpPr>
        <p:spPr/>
        <p:txBody>
          <a:bodyPr/>
          <a:lstStyle/>
          <a:p>
            <a:r>
              <a:rPr lang="en-US" dirty="0" smtClean="0">
                <a:solidFill>
                  <a:schemeClr val="accent3">
                    <a:lumMod val="75000"/>
                  </a:schemeClr>
                </a:solidFill>
              </a:rPr>
              <a:t>By: Emilio, Dave </a:t>
            </a:r>
            <a:r>
              <a:rPr lang="en-US" dirty="0" smtClean="0">
                <a:solidFill>
                  <a:schemeClr val="accent3">
                    <a:lumMod val="75000"/>
                  </a:schemeClr>
                </a:solidFill>
              </a:rPr>
              <a:t>J. and </a:t>
            </a:r>
            <a:r>
              <a:rPr lang="en-US" dirty="0" smtClean="0">
                <a:solidFill>
                  <a:schemeClr val="accent3">
                    <a:lumMod val="75000"/>
                  </a:schemeClr>
                </a:solidFill>
              </a:rPr>
              <a:t>Heather, </a:t>
            </a:r>
          </a:p>
          <a:p>
            <a:r>
              <a:rPr lang="en-US" dirty="0" smtClean="0">
                <a:solidFill>
                  <a:schemeClr val="accent3">
                    <a:lumMod val="75000"/>
                  </a:schemeClr>
                </a:solidFill>
              </a:rPr>
              <a:t>With percussive accompaniment </a:t>
            </a:r>
            <a:r>
              <a:rPr lang="en-US" dirty="0" smtClean="0">
                <a:solidFill>
                  <a:schemeClr val="accent3">
                    <a:lumMod val="75000"/>
                  </a:schemeClr>
                </a:solidFill>
              </a:rPr>
              <a:t>by</a:t>
            </a:r>
          </a:p>
          <a:p>
            <a:r>
              <a:rPr lang="en-US" dirty="0" smtClean="0">
                <a:solidFill>
                  <a:schemeClr val="accent3">
                    <a:lumMod val="75000"/>
                  </a:schemeClr>
                </a:solidFill>
              </a:rPr>
              <a:t>Brian</a:t>
            </a:r>
            <a:endParaRPr lang="en-US"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2392362"/>
          </a:xfrm>
        </p:spPr>
        <p:txBody>
          <a:bodyPr/>
          <a:lstStyle/>
          <a:p>
            <a:r>
              <a:rPr lang="en-US" sz="3600" dirty="0" smtClean="0">
                <a:solidFill>
                  <a:schemeClr val="accent3"/>
                </a:solidFill>
              </a:rPr>
              <a:t>Many of us grew up with another one of these films that used both real footage and animation techniques, and the McGarrigle sisters on vocals.</a:t>
            </a:r>
            <a:endParaRPr lang="en-US" sz="3600" dirty="0">
              <a:solidFill>
                <a:schemeClr val="accent3"/>
              </a:solidFill>
            </a:endParaRPr>
          </a:p>
        </p:txBody>
      </p:sp>
      <p:pic>
        <p:nvPicPr>
          <p:cNvPr id="9218" name="Picture 2"/>
          <p:cNvPicPr>
            <a:picLocks noChangeAspect="1" noChangeArrowheads="1"/>
          </p:cNvPicPr>
          <p:nvPr/>
        </p:nvPicPr>
        <p:blipFill>
          <a:blip r:embed="rId2" cstate="print"/>
          <a:srcRect/>
          <a:stretch>
            <a:fillRect/>
          </a:stretch>
        </p:blipFill>
        <p:spPr bwMode="auto">
          <a:xfrm>
            <a:off x="2133600" y="2667000"/>
            <a:ext cx="5105400"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accent3"/>
                </a:solidFill>
              </a:rPr>
              <a:t>Please raise your voices with our rendition of the “Log Driver’s Waltz”!</a:t>
            </a:r>
            <a:endParaRPr lang="en-US" sz="3600" dirty="0">
              <a:solidFill>
                <a:schemeClr val="accent3"/>
              </a:solidFill>
            </a:endParaRPr>
          </a:p>
        </p:txBody>
      </p:sp>
      <p:pic>
        <p:nvPicPr>
          <p:cNvPr id="10242" name="Picture 2"/>
          <p:cNvPicPr>
            <a:picLocks noChangeAspect="1" noChangeArrowheads="1"/>
          </p:cNvPicPr>
          <p:nvPr/>
        </p:nvPicPr>
        <p:blipFill>
          <a:blip r:embed="rId2" cstate="print"/>
          <a:srcRect/>
          <a:stretch>
            <a:fillRect/>
          </a:stretch>
        </p:blipFill>
        <p:spPr bwMode="auto">
          <a:xfrm>
            <a:off x="1981200" y="1828800"/>
            <a:ext cx="50958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858962"/>
          </a:xfrm>
        </p:spPr>
        <p:txBody>
          <a:bodyPr/>
          <a:lstStyle/>
          <a:p>
            <a:r>
              <a:rPr lang="en-US" sz="3200" dirty="0" smtClean="0">
                <a:solidFill>
                  <a:schemeClr val="accent3"/>
                </a:solidFill>
              </a:rPr>
              <a:t>If you ask any girl from the parish around</a:t>
            </a:r>
            <a:br>
              <a:rPr lang="en-US" sz="3200" dirty="0" smtClean="0">
                <a:solidFill>
                  <a:schemeClr val="accent3"/>
                </a:solidFill>
              </a:rPr>
            </a:br>
            <a:r>
              <a:rPr lang="en-US" sz="3200" dirty="0" smtClean="0">
                <a:solidFill>
                  <a:schemeClr val="accent3"/>
                </a:solidFill>
              </a:rPr>
              <a:t>What pleases her most from her head to her toes</a:t>
            </a:r>
            <a:endParaRPr lang="en-US" sz="3200" dirty="0">
              <a:solidFill>
                <a:schemeClr val="accent3"/>
              </a:solidFill>
            </a:endParaRPr>
          </a:p>
        </p:txBody>
      </p:sp>
      <p:pic>
        <p:nvPicPr>
          <p:cNvPr id="11266" name="Picture 2"/>
          <p:cNvPicPr>
            <a:picLocks noChangeAspect="1" noChangeArrowheads="1"/>
          </p:cNvPicPr>
          <p:nvPr/>
        </p:nvPicPr>
        <p:blipFill>
          <a:blip r:embed="rId2" cstate="print"/>
          <a:srcRect/>
          <a:stretch>
            <a:fillRect/>
          </a:stretch>
        </p:blipFill>
        <p:spPr bwMode="auto">
          <a:xfrm>
            <a:off x="2057400" y="2362200"/>
            <a:ext cx="5086350"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p:spPr>
        <p:txBody>
          <a:bodyPr/>
          <a:lstStyle/>
          <a:p>
            <a:r>
              <a:rPr lang="en-US" sz="3200" dirty="0" smtClean="0">
                <a:solidFill>
                  <a:schemeClr val="accent3"/>
                </a:solidFill>
              </a:rPr>
              <a:t>She'll say, "I'm not sure that it's business of yours</a:t>
            </a:r>
            <a:br>
              <a:rPr lang="en-US" sz="3200" dirty="0" smtClean="0">
                <a:solidFill>
                  <a:schemeClr val="accent3"/>
                </a:solidFill>
              </a:rPr>
            </a:br>
            <a:r>
              <a:rPr lang="en-US" sz="3200" dirty="0" smtClean="0">
                <a:solidFill>
                  <a:schemeClr val="accent3"/>
                </a:solidFill>
              </a:rPr>
              <a:t>But I do like to waltz with a log driver".</a:t>
            </a:r>
            <a:endParaRPr lang="en-US" sz="3200" dirty="0">
              <a:solidFill>
                <a:schemeClr val="accent3"/>
              </a:solidFill>
            </a:endParaRPr>
          </a:p>
        </p:txBody>
      </p:sp>
      <p:pic>
        <p:nvPicPr>
          <p:cNvPr id="12291" name="Picture 3"/>
          <p:cNvPicPr>
            <a:picLocks noChangeAspect="1" noChangeArrowheads="1"/>
          </p:cNvPicPr>
          <p:nvPr/>
        </p:nvPicPr>
        <p:blipFill>
          <a:blip r:embed="rId2" cstate="print"/>
          <a:srcRect/>
          <a:stretch>
            <a:fillRect/>
          </a:stretch>
        </p:blipFill>
        <p:spPr bwMode="auto">
          <a:xfrm>
            <a:off x="2057400" y="1981200"/>
            <a:ext cx="50958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p:spPr>
        <p:txBody>
          <a:bodyPr/>
          <a:lstStyle/>
          <a:p>
            <a:r>
              <a:rPr lang="en-US" sz="3200" i="1" dirty="0" smtClean="0">
                <a:solidFill>
                  <a:schemeClr val="accent3"/>
                </a:solidFill>
              </a:rPr>
              <a:t>For he goes birling down a-down white water</a:t>
            </a:r>
            <a:br>
              <a:rPr lang="en-US" sz="3200" i="1" dirty="0" smtClean="0">
                <a:solidFill>
                  <a:schemeClr val="accent3"/>
                </a:solidFill>
              </a:rPr>
            </a:br>
            <a:r>
              <a:rPr lang="en-US" sz="3200" i="1" dirty="0" smtClean="0">
                <a:solidFill>
                  <a:schemeClr val="accent3"/>
                </a:solidFill>
              </a:rPr>
              <a:t>That's where the log driver learns to step lightly</a:t>
            </a:r>
            <a:endParaRPr lang="en-US" sz="3200" dirty="0">
              <a:solidFill>
                <a:schemeClr val="accent3"/>
              </a:solidFill>
            </a:endParaRPr>
          </a:p>
        </p:txBody>
      </p:sp>
      <p:pic>
        <p:nvPicPr>
          <p:cNvPr id="13314" name="Picture 2"/>
          <p:cNvPicPr>
            <a:picLocks noChangeAspect="1" noChangeArrowheads="1"/>
          </p:cNvPicPr>
          <p:nvPr/>
        </p:nvPicPr>
        <p:blipFill>
          <a:blip r:embed="rId2" cstate="print"/>
          <a:srcRect/>
          <a:stretch>
            <a:fillRect/>
          </a:stretch>
        </p:blipFill>
        <p:spPr bwMode="auto">
          <a:xfrm>
            <a:off x="2057400" y="1905000"/>
            <a:ext cx="50673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630362"/>
          </a:xfrm>
        </p:spPr>
        <p:txBody>
          <a:bodyPr/>
          <a:lstStyle/>
          <a:p>
            <a:r>
              <a:rPr lang="en-US" sz="3200" i="1" dirty="0" smtClean="0">
                <a:solidFill>
                  <a:schemeClr val="accent3"/>
                </a:solidFill>
              </a:rPr>
              <a:t>It's birling down, a-down white water</a:t>
            </a:r>
            <a:br>
              <a:rPr lang="en-US" sz="3200" i="1" dirty="0" smtClean="0">
                <a:solidFill>
                  <a:schemeClr val="accent3"/>
                </a:solidFill>
              </a:rPr>
            </a:br>
            <a:r>
              <a:rPr lang="en-US" sz="3200" i="1" dirty="0" smtClean="0">
                <a:solidFill>
                  <a:schemeClr val="accent3"/>
                </a:solidFill>
              </a:rPr>
              <a:t>A log driver's waltz pleases girls completely. </a:t>
            </a:r>
            <a:r>
              <a:rPr lang="en-US" dirty="0" smtClean="0"/>
              <a:t/>
            </a:r>
            <a:br>
              <a:rPr lang="en-US" dirty="0" smtClean="0"/>
            </a:br>
            <a:endParaRPr lang="en-US" dirty="0"/>
          </a:p>
        </p:txBody>
      </p:sp>
      <p:pic>
        <p:nvPicPr>
          <p:cNvPr id="14339" name="Picture 3"/>
          <p:cNvPicPr>
            <a:picLocks noChangeAspect="1" noChangeArrowheads="1"/>
          </p:cNvPicPr>
          <p:nvPr/>
        </p:nvPicPr>
        <p:blipFill>
          <a:blip r:embed="rId2" cstate="print"/>
          <a:srcRect/>
          <a:stretch>
            <a:fillRect/>
          </a:stretch>
        </p:blipFill>
        <p:spPr bwMode="auto">
          <a:xfrm>
            <a:off x="2057400" y="1752600"/>
            <a:ext cx="5067300" cy="3810000"/>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a:stretch>
            <a:fillRect/>
          </a:stretch>
        </p:blipFill>
        <p:spPr bwMode="auto">
          <a:xfrm>
            <a:off x="2057400" y="1752600"/>
            <a:ext cx="5076825"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325562"/>
          </a:xfrm>
        </p:spPr>
        <p:txBody>
          <a:bodyPr/>
          <a:lstStyle/>
          <a:p>
            <a:r>
              <a:rPr lang="en-US" sz="3600" dirty="0" smtClean="0">
                <a:solidFill>
                  <a:schemeClr val="accent3"/>
                </a:solidFill>
              </a:rPr>
              <a:t>When the drive's nearly over, I like to go down</a:t>
            </a:r>
            <a:br>
              <a:rPr lang="en-US" sz="3600" dirty="0" smtClean="0">
                <a:solidFill>
                  <a:schemeClr val="accent3"/>
                </a:solidFill>
              </a:rPr>
            </a:br>
            <a:r>
              <a:rPr lang="en-US" sz="3600" dirty="0" smtClean="0">
                <a:solidFill>
                  <a:schemeClr val="accent3"/>
                </a:solidFill>
              </a:rPr>
              <a:t>And watch all the lads as they work on the river</a:t>
            </a:r>
            <a:endParaRPr lang="en-US" sz="3600" dirty="0">
              <a:solidFill>
                <a:schemeClr val="accent3"/>
              </a:solidFill>
            </a:endParaRPr>
          </a:p>
        </p:txBody>
      </p:sp>
      <p:pic>
        <p:nvPicPr>
          <p:cNvPr id="16386" name="Picture 2"/>
          <p:cNvPicPr>
            <a:picLocks noChangeAspect="1" noChangeArrowheads="1"/>
          </p:cNvPicPr>
          <p:nvPr/>
        </p:nvPicPr>
        <p:blipFill>
          <a:blip r:embed="rId2" cstate="print"/>
          <a:srcRect/>
          <a:stretch>
            <a:fillRect/>
          </a:stretch>
        </p:blipFill>
        <p:spPr bwMode="auto">
          <a:xfrm>
            <a:off x="2057400" y="1981200"/>
            <a:ext cx="5057775"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accent3"/>
                </a:solidFill>
              </a:rPr>
              <a:t>I know that come evening they'll be in the town</a:t>
            </a:r>
            <a:br>
              <a:rPr lang="en-US" sz="3200" dirty="0" smtClean="0">
                <a:solidFill>
                  <a:schemeClr val="accent3"/>
                </a:solidFill>
              </a:rPr>
            </a:br>
            <a:r>
              <a:rPr lang="en-US" sz="3200" dirty="0" smtClean="0">
                <a:solidFill>
                  <a:schemeClr val="accent3"/>
                </a:solidFill>
              </a:rPr>
              <a:t>And we all like to waltz with a log driver.</a:t>
            </a:r>
            <a:endParaRPr lang="en-US" sz="3200" dirty="0">
              <a:solidFill>
                <a:schemeClr val="accent3"/>
              </a:solidFill>
            </a:endParaRPr>
          </a:p>
        </p:txBody>
      </p:sp>
      <p:pic>
        <p:nvPicPr>
          <p:cNvPr id="17410" name="Picture 2"/>
          <p:cNvPicPr>
            <a:picLocks noChangeAspect="1" noChangeArrowheads="1"/>
          </p:cNvPicPr>
          <p:nvPr/>
        </p:nvPicPr>
        <p:blipFill>
          <a:blip r:embed="rId2" cstate="print"/>
          <a:srcRect/>
          <a:stretch>
            <a:fillRect/>
          </a:stretch>
        </p:blipFill>
        <p:spPr bwMode="auto">
          <a:xfrm>
            <a:off x="2057400" y="1828800"/>
            <a:ext cx="5076825"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p:spPr>
        <p:txBody>
          <a:bodyPr/>
          <a:lstStyle/>
          <a:p>
            <a:r>
              <a:rPr lang="en-US" sz="3200" i="1" dirty="0" smtClean="0">
                <a:solidFill>
                  <a:schemeClr val="accent3"/>
                </a:solidFill>
              </a:rPr>
              <a:t>For he goes birling down a-down white water</a:t>
            </a:r>
            <a:br>
              <a:rPr lang="en-US" sz="3200" i="1" dirty="0" smtClean="0">
                <a:solidFill>
                  <a:schemeClr val="accent3"/>
                </a:solidFill>
              </a:rPr>
            </a:br>
            <a:r>
              <a:rPr lang="en-US" sz="3200" i="1" dirty="0" smtClean="0">
                <a:solidFill>
                  <a:schemeClr val="accent3"/>
                </a:solidFill>
              </a:rPr>
              <a:t>That's where the log driver learns to step lightly</a:t>
            </a:r>
            <a:endParaRPr lang="en-US" sz="3200" dirty="0">
              <a:solidFill>
                <a:schemeClr val="accent3"/>
              </a:solidFill>
            </a:endParaRPr>
          </a:p>
        </p:txBody>
      </p:sp>
      <p:pic>
        <p:nvPicPr>
          <p:cNvPr id="18434" name="Picture 2"/>
          <p:cNvPicPr>
            <a:picLocks noChangeAspect="1" noChangeArrowheads="1"/>
          </p:cNvPicPr>
          <p:nvPr/>
        </p:nvPicPr>
        <p:blipFill>
          <a:blip r:embed="rId2" cstate="print"/>
          <a:srcRect/>
          <a:stretch>
            <a:fillRect/>
          </a:stretch>
        </p:blipFill>
        <p:spPr bwMode="auto">
          <a:xfrm>
            <a:off x="2057400" y="1905000"/>
            <a:ext cx="5048250"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630362"/>
          </a:xfrm>
        </p:spPr>
        <p:txBody>
          <a:bodyPr/>
          <a:lstStyle/>
          <a:p>
            <a:r>
              <a:rPr lang="en-US" sz="3200" i="1" dirty="0" smtClean="0">
                <a:solidFill>
                  <a:schemeClr val="accent3"/>
                </a:solidFill>
              </a:rPr>
              <a:t>It's birling down, a-down white water</a:t>
            </a:r>
            <a:br>
              <a:rPr lang="en-US" sz="3200" i="1" dirty="0" smtClean="0">
                <a:solidFill>
                  <a:schemeClr val="accent3"/>
                </a:solidFill>
              </a:rPr>
            </a:br>
            <a:r>
              <a:rPr lang="en-US" sz="3200" i="1" dirty="0" smtClean="0">
                <a:solidFill>
                  <a:schemeClr val="accent3"/>
                </a:solidFill>
              </a:rPr>
              <a:t>A log driver's waltz pleases girls completely. </a:t>
            </a:r>
            <a:r>
              <a:rPr lang="en-US" dirty="0" smtClean="0"/>
              <a:t/>
            </a:r>
            <a:br>
              <a:rPr lang="en-US" dirty="0" smtClean="0"/>
            </a:br>
            <a:endParaRPr lang="en-US" dirty="0"/>
          </a:p>
        </p:txBody>
      </p:sp>
      <p:pic>
        <p:nvPicPr>
          <p:cNvPr id="19458" name="Picture 2"/>
          <p:cNvPicPr>
            <a:picLocks noChangeAspect="1" noChangeArrowheads="1"/>
          </p:cNvPicPr>
          <p:nvPr/>
        </p:nvPicPr>
        <p:blipFill>
          <a:blip r:embed="rId2" cstate="print"/>
          <a:srcRect/>
          <a:stretch>
            <a:fillRect/>
          </a:stretch>
        </p:blipFill>
        <p:spPr bwMode="auto">
          <a:xfrm>
            <a:off x="2057400" y="1752600"/>
            <a:ext cx="5057775" cy="379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468562"/>
          </a:xfrm>
        </p:spPr>
        <p:txBody>
          <a:bodyPr/>
          <a:lstStyle/>
          <a:p>
            <a:r>
              <a:rPr lang="en-US" sz="4000" b="1" dirty="0" smtClean="0">
                <a:solidFill>
                  <a:schemeClr val="accent3"/>
                </a:solidFill>
              </a:rPr>
              <a:t>Albert Wade Hemsworth</a:t>
            </a:r>
            <a:r>
              <a:rPr lang="en-US" sz="4000" dirty="0" smtClean="0">
                <a:solidFill>
                  <a:schemeClr val="accent3"/>
                </a:solidFill>
              </a:rPr>
              <a:t>  was born in Brantford Ontario on October 23, 1916, and died at the age of 85 on January 19 2002.</a:t>
            </a:r>
            <a:endParaRPr lang="en-US" sz="4000" dirty="0">
              <a:solidFill>
                <a:schemeClr val="accent3"/>
              </a:solidFill>
            </a:endParaRPr>
          </a:p>
        </p:txBody>
      </p:sp>
      <p:pic>
        <p:nvPicPr>
          <p:cNvPr id="1026" name="Picture 2"/>
          <p:cNvPicPr>
            <a:picLocks noChangeAspect="1" noChangeArrowheads="1"/>
          </p:cNvPicPr>
          <p:nvPr/>
        </p:nvPicPr>
        <p:blipFill>
          <a:blip r:embed="rId2" cstate="print"/>
          <a:srcRect/>
          <a:stretch>
            <a:fillRect/>
          </a:stretch>
        </p:blipFill>
        <p:spPr bwMode="auto">
          <a:xfrm>
            <a:off x="1981200" y="2667000"/>
            <a:ext cx="5334000" cy="4043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401762"/>
          </a:xfrm>
        </p:spPr>
        <p:txBody>
          <a:bodyPr/>
          <a:lstStyle/>
          <a:p>
            <a:r>
              <a:rPr lang="en-US" sz="3200" dirty="0" smtClean="0">
                <a:solidFill>
                  <a:schemeClr val="accent3"/>
                </a:solidFill>
              </a:rPr>
              <a:t>To please both my parents I've had to give way</a:t>
            </a:r>
            <a:br>
              <a:rPr lang="en-US" sz="3200" dirty="0" smtClean="0">
                <a:solidFill>
                  <a:schemeClr val="accent3"/>
                </a:solidFill>
              </a:rPr>
            </a:br>
            <a:r>
              <a:rPr lang="en-US" sz="3200" dirty="0" smtClean="0">
                <a:solidFill>
                  <a:schemeClr val="accent3"/>
                </a:solidFill>
              </a:rPr>
              <a:t>And dance with the doctors and merchants and lawyers</a:t>
            </a:r>
            <a:endParaRPr lang="en-US" sz="3200" dirty="0">
              <a:solidFill>
                <a:schemeClr val="accent3"/>
              </a:solidFill>
            </a:endParaRPr>
          </a:p>
        </p:txBody>
      </p:sp>
      <p:pic>
        <p:nvPicPr>
          <p:cNvPr id="20482" name="Picture 2"/>
          <p:cNvPicPr>
            <a:picLocks noChangeAspect="1" noChangeArrowheads="1"/>
          </p:cNvPicPr>
          <p:nvPr/>
        </p:nvPicPr>
        <p:blipFill>
          <a:blip r:embed="rId2" cstate="print"/>
          <a:srcRect/>
          <a:stretch>
            <a:fillRect/>
          </a:stretch>
        </p:blipFill>
        <p:spPr bwMode="auto">
          <a:xfrm>
            <a:off x="2057400" y="2133600"/>
            <a:ext cx="50577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477962"/>
          </a:xfrm>
        </p:spPr>
        <p:txBody>
          <a:bodyPr/>
          <a:lstStyle/>
          <a:p>
            <a:r>
              <a:rPr lang="en-US" sz="3200" dirty="0" smtClean="0">
                <a:solidFill>
                  <a:schemeClr val="accent3"/>
                </a:solidFill>
              </a:rPr>
              <a:t>Their manners are fine but their feet are of clay</a:t>
            </a:r>
            <a:br>
              <a:rPr lang="en-US" sz="3200" dirty="0" smtClean="0">
                <a:solidFill>
                  <a:schemeClr val="accent3"/>
                </a:solidFill>
              </a:rPr>
            </a:br>
            <a:r>
              <a:rPr lang="en-US" sz="3200" dirty="0" smtClean="0">
                <a:solidFill>
                  <a:schemeClr val="accent3"/>
                </a:solidFill>
              </a:rPr>
              <a:t>For there's none with the style of my log driver. </a:t>
            </a:r>
            <a:endParaRPr lang="en-US" sz="3200" dirty="0">
              <a:solidFill>
                <a:schemeClr val="accent3"/>
              </a:solidFill>
            </a:endParaRPr>
          </a:p>
        </p:txBody>
      </p:sp>
      <p:pic>
        <p:nvPicPr>
          <p:cNvPr id="21506" name="Picture 2"/>
          <p:cNvPicPr>
            <a:picLocks noChangeAspect="1" noChangeArrowheads="1"/>
          </p:cNvPicPr>
          <p:nvPr/>
        </p:nvPicPr>
        <p:blipFill>
          <a:blip r:embed="rId2" cstate="print"/>
          <a:srcRect/>
          <a:stretch>
            <a:fillRect/>
          </a:stretch>
        </p:blipFill>
        <p:spPr bwMode="auto">
          <a:xfrm>
            <a:off x="1981200" y="1905000"/>
            <a:ext cx="5076825"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p:spPr>
        <p:txBody>
          <a:bodyPr/>
          <a:lstStyle/>
          <a:p>
            <a:r>
              <a:rPr lang="en-US" sz="3200" i="1" dirty="0" smtClean="0">
                <a:solidFill>
                  <a:schemeClr val="accent3"/>
                </a:solidFill>
              </a:rPr>
              <a:t>For he goes birling down a-down white water</a:t>
            </a:r>
            <a:br>
              <a:rPr lang="en-US" sz="3200" i="1" dirty="0" smtClean="0">
                <a:solidFill>
                  <a:schemeClr val="accent3"/>
                </a:solidFill>
              </a:rPr>
            </a:br>
            <a:r>
              <a:rPr lang="en-US" sz="3200" i="1" dirty="0" smtClean="0">
                <a:solidFill>
                  <a:schemeClr val="accent3"/>
                </a:solidFill>
              </a:rPr>
              <a:t>That's where the log driver learns to step lightly</a:t>
            </a:r>
            <a:endParaRPr lang="en-US" sz="3200" dirty="0">
              <a:solidFill>
                <a:schemeClr val="accent3"/>
              </a:solidFill>
            </a:endParaRPr>
          </a:p>
        </p:txBody>
      </p:sp>
      <p:pic>
        <p:nvPicPr>
          <p:cNvPr id="22530" name="Picture 2"/>
          <p:cNvPicPr>
            <a:picLocks noChangeAspect="1" noChangeArrowheads="1"/>
          </p:cNvPicPr>
          <p:nvPr/>
        </p:nvPicPr>
        <p:blipFill>
          <a:blip r:embed="rId2" cstate="print"/>
          <a:srcRect/>
          <a:stretch>
            <a:fillRect/>
          </a:stretch>
        </p:blipFill>
        <p:spPr bwMode="auto">
          <a:xfrm>
            <a:off x="2057400" y="2057400"/>
            <a:ext cx="50673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630362"/>
          </a:xfrm>
        </p:spPr>
        <p:txBody>
          <a:bodyPr/>
          <a:lstStyle/>
          <a:p>
            <a:r>
              <a:rPr lang="en-US" sz="3200" i="1" dirty="0" smtClean="0">
                <a:solidFill>
                  <a:schemeClr val="accent3"/>
                </a:solidFill>
              </a:rPr>
              <a:t>It's birling down, a-down white water</a:t>
            </a:r>
            <a:br>
              <a:rPr lang="en-US" sz="3200" i="1" dirty="0" smtClean="0">
                <a:solidFill>
                  <a:schemeClr val="accent3"/>
                </a:solidFill>
              </a:rPr>
            </a:br>
            <a:r>
              <a:rPr lang="en-US" sz="3200" i="1" dirty="0" smtClean="0">
                <a:solidFill>
                  <a:schemeClr val="accent3"/>
                </a:solidFill>
              </a:rPr>
              <a:t>A log driver's waltz pleases girls completely. </a:t>
            </a:r>
            <a:r>
              <a:rPr lang="en-US" dirty="0" smtClean="0"/>
              <a:t/>
            </a:r>
            <a:br>
              <a:rPr lang="en-US" dirty="0" smtClean="0"/>
            </a:br>
            <a:endParaRPr lang="en-US" dirty="0"/>
          </a:p>
        </p:txBody>
      </p:sp>
      <p:pic>
        <p:nvPicPr>
          <p:cNvPr id="23554" name="Picture 2"/>
          <p:cNvPicPr>
            <a:picLocks noChangeAspect="1" noChangeArrowheads="1"/>
          </p:cNvPicPr>
          <p:nvPr/>
        </p:nvPicPr>
        <p:blipFill>
          <a:blip r:embed="rId2" cstate="print"/>
          <a:srcRect/>
          <a:stretch>
            <a:fillRect/>
          </a:stretch>
        </p:blipFill>
        <p:spPr bwMode="auto">
          <a:xfrm>
            <a:off x="2057400" y="1752600"/>
            <a:ext cx="5067300"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lstStyle/>
          <a:p>
            <a:r>
              <a:rPr lang="en-US" sz="3200" dirty="0" smtClean="0">
                <a:solidFill>
                  <a:schemeClr val="accent3"/>
                </a:solidFill>
              </a:rPr>
              <a:t>Now I've had my chances with all sorts of men</a:t>
            </a:r>
            <a:br>
              <a:rPr lang="en-US" sz="3200" dirty="0" smtClean="0">
                <a:solidFill>
                  <a:schemeClr val="accent3"/>
                </a:solidFill>
              </a:rPr>
            </a:br>
            <a:r>
              <a:rPr lang="en-US" sz="3200" dirty="0" smtClean="0">
                <a:solidFill>
                  <a:schemeClr val="accent3"/>
                </a:solidFill>
              </a:rPr>
              <a:t>But none is so fine as my lad on the river</a:t>
            </a:r>
            <a:endParaRPr lang="en-US" sz="3200" dirty="0">
              <a:solidFill>
                <a:schemeClr val="accent3"/>
              </a:solidFill>
            </a:endParaRPr>
          </a:p>
        </p:txBody>
      </p:sp>
      <p:pic>
        <p:nvPicPr>
          <p:cNvPr id="24578" name="Picture 2"/>
          <p:cNvPicPr>
            <a:picLocks noChangeAspect="1" noChangeArrowheads="1"/>
          </p:cNvPicPr>
          <p:nvPr/>
        </p:nvPicPr>
        <p:blipFill>
          <a:blip r:embed="rId2" cstate="print"/>
          <a:srcRect/>
          <a:stretch>
            <a:fillRect/>
          </a:stretch>
        </p:blipFill>
        <p:spPr bwMode="auto">
          <a:xfrm>
            <a:off x="2057400" y="1828800"/>
            <a:ext cx="5057775" cy="379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accent3"/>
                </a:solidFill>
              </a:rPr>
              <a:t>So when the drive's over, if he asks me again</a:t>
            </a:r>
            <a:br>
              <a:rPr lang="en-US" sz="3200" dirty="0" smtClean="0">
                <a:solidFill>
                  <a:schemeClr val="accent3"/>
                </a:solidFill>
              </a:rPr>
            </a:br>
            <a:r>
              <a:rPr lang="en-US" sz="3200" dirty="0" smtClean="0">
                <a:solidFill>
                  <a:schemeClr val="accent3"/>
                </a:solidFill>
              </a:rPr>
              <a:t>I think I will marry my log driver.</a:t>
            </a:r>
            <a:endParaRPr lang="en-US" sz="3200" dirty="0">
              <a:solidFill>
                <a:schemeClr val="accent3"/>
              </a:solidFill>
            </a:endParaRPr>
          </a:p>
        </p:txBody>
      </p:sp>
      <p:pic>
        <p:nvPicPr>
          <p:cNvPr id="25603" name="Picture 3"/>
          <p:cNvPicPr>
            <a:picLocks noChangeAspect="1" noChangeArrowheads="1"/>
          </p:cNvPicPr>
          <p:nvPr/>
        </p:nvPicPr>
        <p:blipFill>
          <a:blip r:embed="rId2" cstate="print"/>
          <a:srcRect/>
          <a:stretch>
            <a:fillRect/>
          </a:stretch>
        </p:blipFill>
        <p:spPr bwMode="auto">
          <a:xfrm>
            <a:off x="2057400" y="1752600"/>
            <a:ext cx="50577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p:spPr>
        <p:txBody>
          <a:bodyPr/>
          <a:lstStyle/>
          <a:p>
            <a:r>
              <a:rPr lang="en-US" sz="3200" i="1" dirty="0" smtClean="0">
                <a:solidFill>
                  <a:schemeClr val="accent3"/>
                </a:solidFill>
              </a:rPr>
              <a:t>For he goes birling down a-down the white water</a:t>
            </a:r>
            <a:br>
              <a:rPr lang="en-US" sz="3200" i="1" dirty="0" smtClean="0">
                <a:solidFill>
                  <a:schemeClr val="accent3"/>
                </a:solidFill>
              </a:rPr>
            </a:br>
            <a:r>
              <a:rPr lang="en-US" sz="3200" i="1" dirty="0" smtClean="0">
                <a:solidFill>
                  <a:schemeClr val="accent3"/>
                </a:solidFill>
              </a:rPr>
              <a:t>That's where the log driver learns to step lightly</a:t>
            </a:r>
            <a:endParaRPr lang="en-US" sz="3200" dirty="0">
              <a:solidFill>
                <a:schemeClr val="accent3"/>
              </a:solidFill>
            </a:endParaRPr>
          </a:p>
        </p:txBody>
      </p:sp>
      <p:pic>
        <p:nvPicPr>
          <p:cNvPr id="26626" name="Picture 2"/>
          <p:cNvPicPr>
            <a:picLocks noChangeAspect="1" noChangeArrowheads="1"/>
          </p:cNvPicPr>
          <p:nvPr/>
        </p:nvPicPr>
        <p:blipFill>
          <a:blip r:embed="rId2" cstate="print"/>
          <a:srcRect/>
          <a:stretch>
            <a:fillRect/>
          </a:stretch>
        </p:blipFill>
        <p:spPr bwMode="auto">
          <a:xfrm>
            <a:off x="2033588" y="1524000"/>
            <a:ext cx="507682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630362"/>
          </a:xfrm>
        </p:spPr>
        <p:txBody>
          <a:bodyPr/>
          <a:lstStyle/>
          <a:p>
            <a:r>
              <a:rPr lang="en-US" sz="3200" i="1" dirty="0" smtClean="0">
                <a:solidFill>
                  <a:schemeClr val="accent3"/>
                </a:solidFill>
              </a:rPr>
              <a:t>It's birling down, a-down white water</a:t>
            </a:r>
            <a:br>
              <a:rPr lang="en-US" sz="3200" i="1" dirty="0" smtClean="0">
                <a:solidFill>
                  <a:schemeClr val="accent3"/>
                </a:solidFill>
              </a:rPr>
            </a:br>
            <a:r>
              <a:rPr lang="en-US" sz="3200" i="1" dirty="0" smtClean="0">
                <a:solidFill>
                  <a:schemeClr val="accent3"/>
                </a:solidFill>
              </a:rPr>
              <a:t>A log driver's waltz pleases girls completely. </a:t>
            </a:r>
            <a:r>
              <a:rPr lang="en-US" dirty="0" smtClean="0"/>
              <a:t/>
            </a:r>
            <a:br>
              <a:rPr lang="en-US" dirty="0" smtClean="0"/>
            </a:br>
            <a:endParaRPr lang="en-US" dirty="0"/>
          </a:p>
        </p:txBody>
      </p:sp>
      <p:pic>
        <p:nvPicPr>
          <p:cNvPr id="15363" name="Picture 3"/>
          <p:cNvPicPr>
            <a:picLocks noChangeAspect="1" noChangeArrowheads="1"/>
          </p:cNvPicPr>
          <p:nvPr/>
        </p:nvPicPr>
        <p:blipFill>
          <a:blip r:embed="rId2" cstate="print"/>
          <a:srcRect/>
          <a:stretch>
            <a:fillRect/>
          </a:stretch>
        </p:blipFill>
        <p:spPr bwMode="auto">
          <a:xfrm>
            <a:off x="2057400" y="1676400"/>
            <a:ext cx="50673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630362"/>
          </a:xfrm>
        </p:spPr>
        <p:txBody>
          <a:bodyPr/>
          <a:lstStyle/>
          <a:p>
            <a:r>
              <a:rPr lang="en-US" sz="3200" i="1" dirty="0" smtClean="0">
                <a:solidFill>
                  <a:schemeClr val="accent3"/>
                </a:solidFill>
              </a:rPr>
              <a:t>It's birling down, a-down white water</a:t>
            </a:r>
            <a:br>
              <a:rPr lang="en-US" sz="3200" i="1" dirty="0" smtClean="0">
                <a:solidFill>
                  <a:schemeClr val="accent3"/>
                </a:solidFill>
              </a:rPr>
            </a:br>
            <a:r>
              <a:rPr lang="en-US" sz="3200" i="1" dirty="0" smtClean="0">
                <a:solidFill>
                  <a:schemeClr val="accent3"/>
                </a:solidFill>
              </a:rPr>
              <a:t>A log driver's waltz pleases girls completely. </a:t>
            </a:r>
            <a:r>
              <a:rPr lang="en-US" dirty="0" smtClean="0"/>
              <a:t/>
            </a:r>
            <a:br>
              <a:rPr lang="en-US" dirty="0" smtClean="0"/>
            </a:b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2057400" y="1905000"/>
            <a:ext cx="5057775"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lstStyle/>
          <a:p>
            <a:r>
              <a:rPr lang="en-US" sz="3600" dirty="0" smtClean="0">
                <a:solidFill>
                  <a:schemeClr val="accent3"/>
                </a:solidFill>
              </a:rPr>
              <a:t>Thank you for participating in our presentation on Canadian Composer Wade Hemsworth!</a:t>
            </a:r>
            <a:endParaRPr lang="en-US" sz="3600" dirty="0">
              <a:solidFill>
                <a:schemeClr val="accent3"/>
              </a:solidFill>
            </a:endParaRPr>
          </a:p>
        </p:txBody>
      </p:sp>
      <p:pic>
        <p:nvPicPr>
          <p:cNvPr id="28674" name="Picture 2"/>
          <p:cNvPicPr>
            <a:picLocks noChangeAspect="1" noChangeArrowheads="1"/>
          </p:cNvPicPr>
          <p:nvPr/>
        </p:nvPicPr>
        <p:blipFill>
          <a:blip r:embed="rId2" cstate="print"/>
          <a:srcRect/>
          <a:stretch>
            <a:fillRect/>
          </a:stretch>
        </p:blipFill>
        <p:spPr bwMode="auto">
          <a:xfrm>
            <a:off x="2057400" y="2286000"/>
            <a:ext cx="5067300" cy="380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2468562"/>
          </a:xfrm>
        </p:spPr>
        <p:txBody>
          <a:bodyPr/>
          <a:lstStyle/>
          <a:p>
            <a:r>
              <a:rPr lang="en-US" sz="3600" dirty="0" smtClean="0">
                <a:solidFill>
                  <a:schemeClr val="accent3"/>
                </a:solidFill>
              </a:rPr>
              <a:t>As a Canadian folk singer and songwriter, he wrote a total of about 20 songs.  Of these, three of his most famous were “The Wild Goose”, “The Black Fly Song”, &amp; the “Log Driver’s Waltz”.</a:t>
            </a:r>
            <a:endParaRPr lang="en-US" sz="3600" dirty="0">
              <a:solidFill>
                <a:schemeClr val="accent3"/>
              </a:solidFill>
            </a:endParaRPr>
          </a:p>
        </p:txBody>
      </p:sp>
      <p:pic>
        <p:nvPicPr>
          <p:cNvPr id="2050" name="Picture 2"/>
          <p:cNvPicPr>
            <a:picLocks noChangeAspect="1" noChangeArrowheads="1"/>
          </p:cNvPicPr>
          <p:nvPr/>
        </p:nvPicPr>
        <p:blipFill>
          <a:blip r:embed="rId2" cstate="print"/>
          <a:srcRect/>
          <a:stretch>
            <a:fillRect/>
          </a:stretch>
        </p:blipFill>
        <p:spPr bwMode="auto">
          <a:xfrm>
            <a:off x="1828800" y="2590800"/>
            <a:ext cx="5351820"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2392362"/>
          </a:xfrm>
        </p:spPr>
        <p:txBody>
          <a:bodyPr/>
          <a:lstStyle/>
          <a:p>
            <a:r>
              <a:rPr lang="en-US" sz="3600" dirty="0" smtClean="0">
                <a:solidFill>
                  <a:schemeClr val="accent3"/>
                </a:solidFill>
              </a:rPr>
              <a:t>Though he learned guitar and banjo in his youth, it wasn’t until he was in the Royal Canadian Air Force, stationed in Newfoundland, that he discovered traditional music.</a:t>
            </a:r>
            <a:endParaRPr lang="en-US" sz="3600" dirty="0">
              <a:solidFill>
                <a:schemeClr val="accent3"/>
              </a:solidFill>
            </a:endParaRPr>
          </a:p>
        </p:txBody>
      </p:sp>
      <p:pic>
        <p:nvPicPr>
          <p:cNvPr id="3074" name="Picture 2"/>
          <p:cNvPicPr>
            <a:picLocks noChangeAspect="1" noChangeArrowheads="1"/>
          </p:cNvPicPr>
          <p:nvPr/>
        </p:nvPicPr>
        <p:blipFill>
          <a:blip r:embed="rId2" cstate="print"/>
          <a:srcRect/>
          <a:stretch>
            <a:fillRect/>
          </a:stretch>
        </p:blipFill>
        <p:spPr bwMode="auto">
          <a:xfrm>
            <a:off x="2590800" y="2971800"/>
            <a:ext cx="3990975"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3078162"/>
          </a:xfrm>
        </p:spPr>
        <p:txBody>
          <a:bodyPr/>
          <a:lstStyle/>
          <a:p>
            <a:r>
              <a:rPr lang="en-US" sz="3600" dirty="0" smtClean="0">
                <a:solidFill>
                  <a:schemeClr val="accent3"/>
                </a:solidFill>
              </a:rPr>
              <a:t>In 1956, he recorded his first album, which was a mix of traditional and original music.  He released a songbook of his music in 1990, and finally recorded his second album featuring 16 of the songs from it in 1995, at the age of 79.</a:t>
            </a:r>
            <a:endParaRPr lang="en-US" sz="3600" dirty="0">
              <a:solidFill>
                <a:schemeClr val="accent3"/>
              </a:solidFill>
            </a:endParaRPr>
          </a:p>
        </p:txBody>
      </p:sp>
      <p:pic>
        <p:nvPicPr>
          <p:cNvPr id="4098" name="Picture 2"/>
          <p:cNvPicPr>
            <a:picLocks noChangeAspect="1" noChangeArrowheads="1"/>
          </p:cNvPicPr>
          <p:nvPr/>
        </p:nvPicPr>
        <p:blipFill>
          <a:blip r:embed="rId2" cstate="print"/>
          <a:srcRect/>
          <a:stretch>
            <a:fillRect/>
          </a:stretch>
        </p:blipFill>
        <p:spPr bwMode="auto">
          <a:xfrm>
            <a:off x="1676400" y="3657600"/>
            <a:ext cx="2457450" cy="24288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876800" y="3581400"/>
            <a:ext cx="2667000" cy="2676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2544762"/>
          </a:xfrm>
        </p:spPr>
        <p:txBody>
          <a:bodyPr/>
          <a:lstStyle/>
          <a:p>
            <a:r>
              <a:rPr lang="en-US" sz="3600" dirty="0" smtClean="0">
                <a:solidFill>
                  <a:schemeClr val="accent3"/>
                </a:solidFill>
              </a:rPr>
              <a:t>During the 1960’s, Hemsworth’s music was performed by the McGarrigle sisters, and their band called Mountain City Four.  Hemsworth himself would sometimes perform with the group, though not as a member.</a:t>
            </a:r>
            <a:endParaRPr lang="en-US" sz="3600" dirty="0">
              <a:solidFill>
                <a:schemeClr val="accent3"/>
              </a:solidFill>
            </a:endParaRPr>
          </a:p>
        </p:txBody>
      </p:sp>
      <p:pic>
        <p:nvPicPr>
          <p:cNvPr id="5125" name="Picture 5"/>
          <p:cNvPicPr>
            <a:picLocks noChangeAspect="1" noChangeArrowheads="1"/>
          </p:cNvPicPr>
          <p:nvPr/>
        </p:nvPicPr>
        <p:blipFill>
          <a:blip r:embed="rId2" cstate="print"/>
          <a:srcRect/>
          <a:stretch>
            <a:fillRect/>
          </a:stretch>
        </p:blipFill>
        <p:spPr bwMode="auto">
          <a:xfrm>
            <a:off x="2514600" y="3200400"/>
            <a:ext cx="4143375" cy="3105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2697162"/>
          </a:xfrm>
        </p:spPr>
        <p:txBody>
          <a:bodyPr/>
          <a:lstStyle/>
          <a:p>
            <a:r>
              <a:rPr lang="en-US" sz="3600" dirty="0" smtClean="0">
                <a:solidFill>
                  <a:schemeClr val="accent3"/>
                </a:solidFill>
              </a:rPr>
              <a:t>After his death in 2002, Adrienne Clarkson, the Governor General, said his songs were “</a:t>
            </a:r>
            <a:r>
              <a:rPr lang="en-US" sz="3600" dirty="0" smtClean="0">
                <a:solidFill>
                  <a:schemeClr val="accent3"/>
                </a:solidFill>
                <a:latin typeface="Amazone BT" pitchFamily="66" charset="0"/>
              </a:rPr>
              <a:t>so much a part of our folklore and so familiar to us that we didn't realize anyone had written them</a:t>
            </a:r>
            <a:r>
              <a:rPr lang="en-US" sz="3600" dirty="0" smtClean="0">
                <a:solidFill>
                  <a:schemeClr val="accent3"/>
                </a:solidFill>
              </a:rPr>
              <a:t>.”</a:t>
            </a:r>
            <a:endParaRPr lang="en-US" sz="3600" dirty="0">
              <a:solidFill>
                <a:schemeClr val="accent3"/>
              </a:solidFill>
            </a:endParaRPr>
          </a:p>
        </p:txBody>
      </p:sp>
      <p:pic>
        <p:nvPicPr>
          <p:cNvPr id="6146" name="Picture 2"/>
          <p:cNvPicPr>
            <a:picLocks noChangeAspect="1" noChangeArrowheads="1"/>
          </p:cNvPicPr>
          <p:nvPr/>
        </p:nvPicPr>
        <p:blipFill>
          <a:blip r:embed="rId2" cstate="print"/>
          <a:srcRect/>
          <a:stretch>
            <a:fillRect/>
          </a:stretch>
        </p:blipFill>
        <p:spPr bwMode="auto">
          <a:xfrm>
            <a:off x="3505200" y="2819400"/>
            <a:ext cx="2286000" cy="38055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763000" cy="4038600"/>
          </a:xfrm>
        </p:spPr>
        <p:txBody>
          <a:bodyPr/>
          <a:lstStyle/>
          <a:p>
            <a:r>
              <a:rPr lang="en-US" sz="3600" dirty="0" smtClean="0">
                <a:solidFill>
                  <a:schemeClr val="accent3"/>
                </a:solidFill>
              </a:rPr>
              <a:t>Dane Lanken, husband of Anna McGarrigle, said of Hemsworth: “</a:t>
            </a:r>
            <a:r>
              <a:rPr lang="en-US" sz="3600" dirty="0" smtClean="0">
                <a:solidFill>
                  <a:schemeClr val="accent3"/>
                </a:solidFill>
                <a:latin typeface="Gabriola" pitchFamily="82" charset="0"/>
              </a:rPr>
              <a:t>Hemsworth creates beautiful music, music that celebrates life lived fully, the fine old values of hard work and its rewards, the wilderness and its myriad wonders. It is ... intensely Canadian music, created with a rawness and vitality that matches the wilderness it describes, captures it like a Tom Thompson [sic] painting</a:t>
            </a:r>
            <a:r>
              <a:rPr lang="en-US" sz="3600" dirty="0" smtClean="0">
                <a:solidFill>
                  <a:schemeClr val="accent3"/>
                </a:solidFill>
              </a:rPr>
              <a:t>.” </a:t>
            </a:r>
            <a:endParaRPr lang="en-US" sz="3600" dirty="0">
              <a:solidFill>
                <a:schemeClr val="accent3"/>
              </a:solidFill>
            </a:endParaRPr>
          </a:p>
        </p:txBody>
      </p:sp>
      <p:pic>
        <p:nvPicPr>
          <p:cNvPr id="7170" name="Picture 2"/>
          <p:cNvPicPr>
            <a:picLocks noChangeAspect="1" noChangeArrowheads="1"/>
          </p:cNvPicPr>
          <p:nvPr/>
        </p:nvPicPr>
        <p:blipFill>
          <a:blip r:embed="rId2" cstate="print"/>
          <a:srcRect/>
          <a:stretch>
            <a:fillRect/>
          </a:stretch>
        </p:blipFill>
        <p:spPr bwMode="auto">
          <a:xfrm>
            <a:off x="3962400" y="4419600"/>
            <a:ext cx="1409700" cy="1971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2697162"/>
          </a:xfrm>
        </p:spPr>
        <p:txBody>
          <a:bodyPr/>
          <a:lstStyle/>
          <a:p>
            <a:r>
              <a:rPr lang="en-US" sz="3600" dirty="0" smtClean="0">
                <a:solidFill>
                  <a:schemeClr val="accent3"/>
                </a:solidFill>
              </a:rPr>
              <a:t>A couple of Hemsworth’s songs were made into short films for the National Film Board of Canada, including “The Black Fly Song”, that was an animated video with him singing the soundtrack.</a:t>
            </a:r>
            <a:endParaRPr lang="en-US" sz="3600" dirty="0">
              <a:solidFill>
                <a:schemeClr val="accent3"/>
              </a:solidFill>
            </a:endParaRPr>
          </a:p>
        </p:txBody>
      </p:sp>
      <p:pic>
        <p:nvPicPr>
          <p:cNvPr id="8194" name="Picture 2"/>
          <p:cNvPicPr>
            <a:picLocks noChangeAspect="1" noChangeArrowheads="1"/>
          </p:cNvPicPr>
          <p:nvPr/>
        </p:nvPicPr>
        <p:blipFill>
          <a:blip r:embed="rId3" cstate="print"/>
          <a:srcRect/>
          <a:stretch>
            <a:fillRect/>
          </a:stretch>
        </p:blipFill>
        <p:spPr bwMode="auto">
          <a:xfrm>
            <a:off x="3352800" y="3276600"/>
            <a:ext cx="2456528"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86</Template>
  <TotalTime>151</TotalTime>
  <Words>562</Words>
  <Application>Microsoft Office PowerPoint</Application>
  <PresentationFormat>On-screen Show (4:3)</PresentationFormat>
  <Paragraphs>33</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Thème Office</vt:lpstr>
      <vt:lpstr>Canadian Composer: Wade Hemsworth</vt:lpstr>
      <vt:lpstr>Albert Wade Hemsworth  was born in Brantford Ontario on October 23, 1916, and died at the age of 85 on January 19 2002.</vt:lpstr>
      <vt:lpstr>As a Canadian folk singer and songwriter, he wrote a total of about 20 songs.  Of these, three of his most famous were “The Wild Goose”, “The Black Fly Song”, &amp; the “Log Driver’s Waltz”.</vt:lpstr>
      <vt:lpstr>Though he learned guitar and banjo in his youth, it wasn’t until he was in the Royal Canadian Air Force, stationed in Newfoundland, that he discovered traditional music.</vt:lpstr>
      <vt:lpstr>In 1956, he recorded his first album, which was a mix of traditional and original music.  He released a songbook of his music in 1990, and finally recorded his second album featuring 16 of the songs from it in 1995, at the age of 79.</vt:lpstr>
      <vt:lpstr>During the 1960’s, Hemsworth’s music was performed by the McGarrigle sisters, and their band called Mountain City Four.  Hemsworth himself would sometimes perform with the group, though not as a member.</vt:lpstr>
      <vt:lpstr>After his death in 2002, Adrienne Clarkson, the Governor General, said his songs were “so much a part of our folklore and so familiar to us that we didn't realize anyone had written them.”</vt:lpstr>
      <vt:lpstr>Dane Lanken, husband of Anna McGarrigle, said of Hemsworth: “Hemsworth creates beautiful music, music that celebrates life lived fully, the fine old values of hard work and its rewards, the wilderness and its myriad wonders. It is ... intensely Canadian music, created with a rawness and vitality that matches the wilderness it describes, captures it like a Tom Thompson [sic] painting.” </vt:lpstr>
      <vt:lpstr>A couple of Hemsworth’s songs were made into short films for the National Film Board of Canada, including “The Black Fly Song”, that was an animated video with him singing the soundtrack.</vt:lpstr>
      <vt:lpstr>Many of us grew up with another one of these films that used both real footage and animation techniques, and the McGarrigle sisters on vocals.</vt:lpstr>
      <vt:lpstr>Please raise your voices with our rendition of the “Log Driver’s Waltz”!</vt:lpstr>
      <vt:lpstr>If you ask any girl from the parish around What pleases her most from her head to her toes</vt:lpstr>
      <vt:lpstr>She'll say, "I'm not sure that it's business of yours But I do like to waltz with a log driver".</vt:lpstr>
      <vt:lpstr>For he goes birling down a-down white water That's where the log driver learns to step lightly</vt:lpstr>
      <vt:lpstr>It's birling down, a-down white water A log driver's waltz pleases girls completely.  </vt:lpstr>
      <vt:lpstr>When the drive's nearly over, I like to go down And watch all the lads as they work on the river</vt:lpstr>
      <vt:lpstr>I know that come evening they'll be in the town And we all like to waltz with a log driver.</vt:lpstr>
      <vt:lpstr>For he goes birling down a-down white water That's where the log driver learns to step lightly</vt:lpstr>
      <vt:lpstr>It's birling down, a-down white water A log driver's waltz pleases girls completely.  </vt:lpstr>
      <vt:lpstr>To please both my parents I've had to give way And dance with the doctors and merchants and lawyers</vt:lpstr>
      <vt:lpstr>Their manners are fine but their feet are of clay For there's none with the style of my log driver. </vt:lpstr>
      <vt:lpstr>For he goes birling down a-down white water That's where the log driver learns to step lightly</vt:lpstr>
      <vt:lpstr>It's birling down, a-down white water A log driver's waltz pleases girls completely.  </vt:lpstr>
      <vt:lpstr>Now I've had my chances with all sorts of men But none is so fine as my lad on the river</vt:lpstr>
      <vt:lpstr>So when the drive's over, if he asks me again I think I will marry my log driver.</vt:lpstr>
      <vt:lpstr>For he goes birling down a-down the white water That's where the log driver learns to step lightly</vt:lpstr>
      <vt:lpstr>It's birling down, a-down white water A log driver's waltz pleases girls completely.  </vt:lpstr>
      <vt:lpstr>It's birling down, a-down white water A log driver's waltz pleases girls completely.  </vt:lpstr>
      <vt:lpstr>Thank you for participating in our presentation on Canadian Composer Wade Hemsworth!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Canadian Composer: Wade Hemsworth</dc:title>
  <dc:creator>Hezz</dc:creator>
  <cp:lastModifiedBy>Hezz</cp:lastModifiedBy>
  <cp:revision>3</cp:revision>
  <dcterms:created xsi:type="dcterms:W3CDTF">2011-07-18T18:29:52Z</dcterms:created>
  <dcterms:modified xsi:type="dcterms:W3CDTF">2011-07-19T14:25:51Z</dcterms:modified>
</cp:coreProperties>
</file>